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3" autoAdjust="0"/>
    <p:restoredTop sz="94645" autoAdjust="0"/>
  </p:normalViewPr>
  <p:slideViewPr>
    <p:cSldViewPr>
      <p:cViewPr varScale="1">
        <p:scale>
          <a:sx n="101" d="100"/>
          <a:sy n="101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66AA0CE-69BB-4742-B0B4-D36838AA76BB}" type="datetimeFigureOut">
              <a:rPr lang="en-US" smtClean="0"/>
              <a:t>7/20/2013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D2733B7-C32D-4B87-A65D-1079199B747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5.jpg"/><Relationship Id="rId7" Type="http://schemas.openxmlformats.org/officeDocument/2006/relationships/image" Target="../media/image14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762000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Welcome</a:t>
            </a:r>
            <a:r>
              <a:rPr lang="en-US" sz="8000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209800"/>
            <a:ext cx="6400800" cy="425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33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Ribbon 2"/>
          <p:cNvSpPr/>
          <p:nvPr/>
        </p:nvSpPr>
        <p:spPr>
          <a:xfrm>
            <a:off x="76200" y="381000"/>
            <a:ext cx="9144000" cy="2057400"/>
          </a:xfrm>
          <a:prstGeom prst="ribbon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scene3d>
            <a:camera prst="perspectiveRelaxed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FF0000"/>
                </a:solidFill>
              </a:rPr>
              <a:t>দলীয় কাজ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590800"/>
            <a:ext cx="861060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/>
              <a:t> উদ্ভিদ ও প্রাণী কোষের মধ্যে পার্থক্য নির্ণয় কর?</a:t>
            </a:r>
          </a:p>
        </p:txBody>
      </p:sp>
    </p:spTree>
    <p:extLst>
      <p:ext uri="{BB962C8B-B14F-4D97-AF65-F5344CB8AC3E}">
        <p14:creationId xmlns:p14="http://schemas.microsoft.com/office/powerpoint/2010/main" val="175354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>
          <a:xfrm>
            <a:off x="1752600" y="1251466"/>
            <a:ext cx="5257800" cy="2198744"/>
          </a:xfrm>
          <a:prstGeom prst="verticalScroll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0000"/>
                </a:solidFill>
              </a:rPr>
              <a:t>মূল্যায়ন</a:t>
            </a:r>
            <a:r>
              <a:rPr lang="bn-BD" sz="6600" dirty="0" smtClean="0">
                <a:solidFill>
                  <a:schemeClr val="tx1"/>
                </a:solidFill>
              </a:rPr>
              <a:t> 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191000"/>
            <a:ext cx="594360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১.কোষ প্রাচীরের রাসায়নিক উপাদান গুলির নাম কি?</a:t>
            </a:r>
          </a:p>
          <a:p>
            <a:r>
              <a:rPr lang="bn-BD" dirty="0" smtClean="0"/>
              <a:t>২.প্লাস্টিড কত প্রকার ও কি কি?</a:t>
            </a:r>
          </a:p>
          <a:p>
            <a:r>
              <a:rPr lang="bn-BD" dirty="0" smtClean="0"/>
              <a:t>৩. </a:t>
            </a:r>
            <a:r>
              <a:rPr lang="en-US" dirty="0" smtClean="0"/>
              <a:t>Mitochondrion </a:t>
            </a:r>
            <a:r>
              <a:rPr lang="bn-BD" dirty="0" smtClean="0"/>
              <a:t>কে কোষের কি বলা হয়?</a:t>
            </a:r>
          </a:p>
          <a:p>
            <a:r>
              <a:rPr lang="bn-BD" dirty="0" smtClean="0"/>
              <a:t>৪.নিউক্লিয়াস কত সালে আবিষ্কৃত হয়?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4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que 2"/>
          <p:cNvSpPr/>
          <p:nvPr/>
        </p:nvSpPr>
        <p:spPr>
          <a:xfrm>
            <a:off x="533400" y="381000"/>
            <a:ext cx="8077200" cy="2406134"/>
          </a:xfrm>
          <a:prstGeom prst="plaqu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r>
              <a:rPr lang="bn-BD" sz="11500" dirty="0" smtClean="0">
                <a:solidFill>
                  <a:srgbClr val="0070C0"/>
                </a:solidFill>
              </a:rPr>
              <a:t>বাড়ির কাজ</a:t>
            </a:r>
            <a:endParaRPr lang="en-US" sz="115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693410"/>
            <a:ext cx="7620000" cy="15696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/>
              <a:t> </a:t>
            </a:r>
            <a:r>
              <a:rPr lang="bn-BD" sz="4800" dirty="0" smtClean="0">
                <a:solidFill>
                  <a:srgbClr val="00B050"/>
                </a:solidFill>
              </a:rPr>
              <a:t>উদ্ভিদ ও প্রাণী কোষের গঠন চিহ্নিত চিত্র সহ অংকন কর।</a:t>
            </a:r>
            <a:r>
              <a:rPr lang="en-US" sz="4800" dirty="0" smtClean="0">
                <a:solidFill>
                  <a:srgbClr val="00B050"/>
                </a:solidFill>
              </a:rPr>
              <a:t> </a:t>
            </a: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7239000" cy="1862048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en-US" sz="11500" dirty="0" smtClean="0">
                <a:solidFill>
                  <a:srgbClr val="FF0000"/>
                </a:solidFill>
              </a:rPr>
              <a:t>Thanks all</a:t>
            </a:r>
            <a:endParaRPr lang="en-US" sz="115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600"/>
            <a:ext cx="8686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59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2 2"/>
          <p:cNvSpPr/>
          <p:nvPr/>
        </p:nvSpPr>
        <p:spPr>
          <a:xfrm>
            <a:off x="0" y="1600200"/>
            <a:ext cx="3886200" cy="914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2">
                    <a:lumMod val="50000"/>
                  </a:schemeClr>
                </a:solidFill>
              </a:rPr>
              <a:t>শিক্ষকপরিচিত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603357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নামঃসুশান্ত কুমার</a:t>
            </a:r>
          </a:p>
          <a:p>
            <a:r>
              <a:rPr lang="bn-BD" dirty="0" smtClean="0"/>
              <a:t>পদবিঃ সহকারি শিক্ষক(বিজ্ঞান),রাতোয়াল আর.এন. উচ্চবিদ্যালয়,রানীনগর,নওগাঁ।</a:t>
            </a:r>
          </a:p>
          <a:p>
            <a:r>
              <a:rPr lang="bn-BD" dirty="0" smtClean="0"/>
              <a:t>শিক্ষাগত যোগ্যতাঃ বি.এস-সি(সম্মান),এম.এস-সি(উদ্ভিদ বিজ্ঞান),রাজশাহী বিশ্ববিদ্যালয়।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343400" y="1828800"/>
            <a:ext cx="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xplosion 2 9"/>
          <p:cNvSpPr/>
          <p:nvPr/>
        </p:nvSpPr>
        <p:spPr>
          <a:xfrm>
            <a:off x="4876800" y="1600200"/>
            <a:ext cx="3962400" cy="100315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2">
                    <a:lumMod val="50000"/>
                  </a:schemeClr>
                </a:solidFill>
              </a:rPr>
              <a:t>ক্লাস পরিচিতি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2743200"/>
            <a:ext cx="39185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শ্রেণীঃ নবম</a:t>
            </a:r>
          </a:p>
          <a:p>
            <a:r>
              <a:rPr lang="bn-BD" smtClean="0"/>
              <a:t>বিষয়ঃ </a:t>
            </a:r>
            <a:r>
              <a:rPr lang="bn-BD" dirty="0" smtClean="0"/>
              <a:t>জীববিজ্ঞান</a:t>
            </a:r>
          </a:p>
          <a:p>
            <a:r>
              <a:rPr lang="bn-BD" dirty="0" smtClean="0"/>
              <a:t>অধ্যায়ঃ জীবকোষের গঠন ও প্রকৃতি</a:t>
            </a:r>
          </a:p>
          <a:p>
            <a:r>
              <a:rPr lang="bn-BD" dirty="0" smtClean="0"/>
              <a:t>সময়ঃ ৪০ মিনিট</a:t>
            </a:r>
          </a:p>
          <a:p>
            <a:r>
              <a:rPr lang="bn-BD" dirty="0" smtClean="0"/>
              <a:t>তারিকঃ ২১/৭/২০১৩ ইং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8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3733800" cy="2057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712" y="228600"/>
            <a:ext cx="3595688" cy="1743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276600"/>
            <a:ext cx="1802999" cy="9750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14600"/>
            <a:ext cx="2590800" cy="17716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09800" y="430776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উপযুক্ত চিত্রগুলি লক্ষ্য কর............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1" y="5081826"/>
            <a:ext cx="5334000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</a:rPr>
              <a:t>জীবকোষের গঠন ও প্রকৃতি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251103"/>
            <a:ext cx="2667000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70C0"/>
                </a:solidFill>
              </a:rPr>
              <a:t>আজকের বিষয়ঃ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2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20460" y="1148209"/>
            <a:ext cx="3651740" cy="83099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/>
              <a:t>     </a:t>
            </a:r>
            <a:r>
              <a:rPr lang="bn-BD" sz="4800" dirty="0" smtClean="0">
                <a:solidFill>
                  <a:srgbClr val="FF0000"/>
                </a:solidFill>
              </a:rPr>
              <a:t>শিখনফল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2677" y="3646944"/>
            <a:ext cx="7174523" cy="267765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accent6"/>
                </a:solidFill>
              </a:rPr>
              <a:t>১. কোষ কি তা বলতে পাড়বে।</a:t>
            </a:r>
          </a:p>
          <a:p>
            <a:endParaRPr lang="bn-BD" sz="2400" dirty="0" smtClean="0"/>
          </a:p>
          <a:p>
            <a:r>
              <a:rPr lang="bn-BD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২. কোষের প্রকার ভেদ লিখতে পারবে।</a:t>
            </a:r>
          </a:p>
          <a:p>
            <a:endParaRPr lang="bn-BD" sz="2400" dirty="0" smtClean="0"/>
          </a:p>
          <a:p>
            <a:r>
              <a:rPr lang="bn-BD" sz="2400" dirty="0" smtClean="0">
                <a:solidFill>
                  <a:srgbClr val="00B050"/>
                </a:solidFill>
              </a:rPr>
              <a:t>৩. কোষের বিভিন্ন অংগানুগুলির নাম লিখতে পারবে।</a:t>
            </a:r>
          </a:p>
          <a:p>
            <a:endParaRPr lang="bn-BD" sz="2400" dirty="0" smtClean="0"/>
          </a:p>
          <a:p>
            <a:r>
              <a:rPr lang="bn-BD" sz="2400" dirty="0" smtClean="0">
                <a:solidFill>
                  <a:srgbClr val="FF0000"/>
                </a:solidFill>
              </a:rPr>
              <a:t>৪. কোষীয় অংগানুগুলির কাজ লিখতে পারবে।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657600" y="2117757"/>
            <a:ext cx="1094232" cy="1158843"/>
          </a:xfrm>
          <a:prstGeom prst="downArrow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4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2596" y="1562100"/>
            <a:ext cx="754380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কোষঃ জীবদেহের গঠন ও কাজের একক, যা</a:t>
            </a:r>
            <a:r>
              <a:rPr lang="en-US" dirty="0" smtClean="0"/>
              <a:t> </a:t>
            </a:r>
            <a:r>
              <a:rPr lang="bn-BD" dirty="0" smtClean="0"/>
              <a:t>স্বনির্ভর ও আত্মপ্রজননশীল,বৈষম্যভেদ্য পর্দা দিয়ে পরিবেষ্টিত অবস্থায় নির্দিষ্ট  পরিমান প্রঠোপ্লাজম নিয়ে গঠিত এবং পূর্বতন কোষ থেকে সৃষ্ট।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667000"/>
            <a:ext cx="36576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Nuclious </a:t>
            </a:r>
            <a:r>
              <a:rPr lang="bn-BD" dirty="0"/>
              <a:t> </a:t>
            </a:r>
            <a:r>
              <a:rPr lang="bn-BD" dirty="0" smtClean="0"/>
              <a:t>এর গঠন অনুসারে কোষ দুই প্রকার যথাঃ-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266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প্রাককেন্দ্রিক কোষ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73744" y="3163155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সুকেন্দ্রিক কোষ</a:t>
            </a:r>
            <a:endParaRPr lang="en-US" dirty="0"/>
          </a:p>
        </p:txBody>
      </p:sp>
      <p:cxnSp>
        <p:nvCxnSpPr>
          <p:cNvPr id="16" name="Straight Arrow Connector 15"/>
          <p:cNvCxnSpPr>
            <a:endCxn id="13" idx="1"/>
          </p:cNvCxnSpPr>
          <p:nvPr/>
        </p:nvCxnSpPr>
        <p:spPr>
          <a:xfrm>
            <a:off x="3810000" y="2851666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733800" y="3229928"/>
            <a:ext cx="1371600" cy="1340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8600" y="3733801"/>
            <a:ext cx="35052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dirty="0" smtClean="0"/>
              <a:t>কার্যকারিতা অনুসারে কোষঃ দুই প্রকার যথাঃ-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810000" y="38862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810000" y="41910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81600" y="364128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দেহকোষ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105400" y="4010619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জননকোষ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5181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জীব কোষের আকার, আকৃতি</a:t>
            </a:r>
            <a:r>
              <a:rPr lang="en-US" dirty="0" smtClean="0"/>
              <a:t>,</a:t>
            </a:r>
            <a:r>
              <a:rPr lang="bn-BD" dirty="0" smtClean="0"/>
              <a:t> গঠন ও কাজ .........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7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3" grpId="0"/>
      <p:bldP spid="14" grpId="0"/>
      <p:bldP spid="20" grpId="0" animBg="1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534400" cy="61555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dirty="0" smtClean="0"/>
              <a:t>আকারঃ</a:t>
            </a:r>
            <a:r>
              <a:rPr lang="bn-BD" sz="1400" dirty="0"/>
              <a:t> </a:t>
            </a:r>
            <a:r>
              <a:rPr lang="bn-BD" sz="1400" dirty="0" smtClean="0"/>
              <a:t>কোষ ০.১ </a:t>
            </a:r>
            <a:r>
              <a:rPr lang="en-US" sz="1400" dirty="0" smtClean="0"/>
              <a:t>micron </a:t>
            </a:r>
            <a:r>
              <a:rPr lang="bn-BD" sz="1400" dirty="0" smtClean="0"/>
              <a:t>থেকে ৫৫</a:t>
            </a:r>
            <a:r>
              <a:rPr lang="en-US" sz="1400" dirty="0" smtClean="0"/>
              <a:t>cm </a:t>
            </a:r>
            <a:r>
              <a:rPr lang="bn-BD" sz="1400" dirty="0" smtClean="0"/>
              <a:t>বা তার বেশি হয়।</a:t>
            </a:r>
          </a:p>
          <a:p>
            <a:r>
              <a:rPr lang="bn-BD" sz="1600" dirty="0" smtClean="0"/>
              <a:t>আকৃতিঃ</a:t>
            </a:r>
            <a:r>
              <a:rPr lang="bn-BD" sz="1400" dirty="0" smtClean="0"/>
              <a:t> গোলাকার, ডিম্বাকার, তারকাকৃতির হতে পারে।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2676" y="1381870"/>
            <a:ext cx="8686800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Structure of a typical cell: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70235" y="2420389"/>
            <a:ext cx="8839200" cy="10772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dirty="0" smtClean="0"/>
              <a:t>কোষপ্রাচীরঃ</a:t>
            </a:r>
            <a:r>
              <a:rPr lang="en-US" sz="1400" dirty="0" smtClean="0"/>
              <a:t>plant cell </a:t>
            </a:r>
            <a:r>
              <a:rPr lang="bn-BD" sz="1400" dirty="0" smtClean="0"/>
              <a:t>এ </a:t>
            </a:r>
            <a:r>
              <a:rPr lang="bn-BD" sz="1400" dirty="0"/>
              <a:t>কোষ </a:t>
            </a:r>
            <a:r>
              <a:rPr lang="bn-BD" sz="1400" dirty="0" smtClean="0"/>
              <a:t>প্রাচীর থাকেনা</a:t>
            </a:r>
            <a:r>
              <a:rPr lang="en-US" sz="1400" dirty="0" smtClean="0"/>
              <a:t>,animal cell এ </a:t>
            </a:r>
            <a:r>
              <a:rPr lang="bn-BD" sz="1400" dirty="0" smtClean="0"/>
              <a:t>কোষপ্রাচীর থাকে।</a:t>
            </a:r>
            <a:r>
              <a:rPr lang="en-US" sz="1400" dirty="0" smtClean="0"/>
              <a:t> protein lipid and carbohydrate </a:t>
            </a:r>
            <a:r>
              <a:rPr lang="bn-BD" sz="1400" dirty="0" smtClean="0"/>
              <a:t>দ্বারা কোষপ্রাচীর গঠিত। </a:t>
            </a:r>
            <a:r>
              <a:rPr lang="bn-BD" sz="1400" dirty="0"/>
              <a:t>কোষের </a:t>
            </a:r>
            <a:r>
              <a:rPr lang="bn-BD" sz="1400" dirty="0" smtClean="0"/>
              <a:t>আকৃতি দান, দৃড়তা প্রদান ও </a:t>
            </a:r>
            <a:r>
              <a:rPr lang="bn-BD" sz="1400" dirty="0"/>
              <a:t>অন্য </a:t>
            </a:r>
            <a:r>
              <a:rPr lang="bn-BD" sz="1400" dirty="0" smtClean="0"/>
              <a:t>কোষের সাথে তরল পদার্থের  যাতায়াত নিয়ত্রন করে।</a:t>
            </a:r>
          </a:p>
          <a:p>
            <a:r>
              <a:rPr lang="en-US" dirty="0" smtClean="0"/>
              <a:t>Plasma membrane: </a:t>
            </a:r>
            <a:r>
              <a:rPr lang="bn-BD" sz="1400" dirty="0" smtClean="0"/>
              <a:t>দুইস্তর বিশিষ্ট ঝিল্লি দারা আবৃত কোষের বাইরে ও অভ্যন্তরে বিভিন্ন </a:t>
            </a:r>
            <a:r>
              <a:rPr lang="bn-BD" sz="1400" dirty="0" smtClean="0"/>
              <a:t>দ্রবের যাতায়াত </a:t>
            </a:r>
            <a:r>
              <a:rPr lang="bn-BD" sz="1400" dirty="0" smtClean="0"/>
              <a:t>নিয়ত্রন, সুরক্ষাদান ও পরিশোষনে অংশ নেয়।</a:t>
            </a:r>
            <a:endParaRPr lang="bn-BD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21065" y="3733800"/>
            <a:ext cx="3541335" cy="181588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Plastid: </a:t>
            </a:r>
            <a:r>
              <a:rPr lang="bn-BD" sz="1400" dirty="0" smtClean="0"/>
              <a:t>তিন ভাগে ভাগ করা হয় যথা-</a:t>
            </a:r>
          </a:p>
          <a:p>
            <a:r>
              <a:rPr lang="bn-BD" sz="1400" dirty="0" smtClean="0"/>
              <a:t>১.</a:t>
            </a:r>
            <a:r>
              <a:rPr lang="en-US" sz="1400" dirty="0" smtClean="0"/>
              <a:t>Leucoplast : </a:t>
            </a:r>
            <a:r>
              <a:rPr lang="bn-BD" sz="1400" dirty="0" smtClean="0"/>
              <a:t>এরা বর্ণহীন খাদ্য সঞ্চয় করা এদের কাজ।</a:t>
            </a:r>
          </a:p>
          <a:p>
            <a:r>
              <a:rPr lang="en-US" sz="1400" dirty="0" smtClean="0"/>
              <a:t>2.Cromoplast : </a:t>
            </a:r>
            <a:r>
              <a:rPr lang="bn-BD" sz="1400" dirty="0" smtClean="0"/>
              <a:t>সবুজ ব্যতীত অন্য বর্ণের। ফুল ফল রঙিন করা ও পরাগায়নে সহায়তা করা এদের কাজ।</a:t>
            </a:r>
          </a:p>
          <a:p>
            <a:r>
              <a:rPr lang="bn-BD" sz="1400" dirty="0" smtClean="0"/>
              <a:t>৩. </a:t>
            </a:r>
            <a:r>
              <a:rPr lang="en-US" sz="1400" dirty="0" smtClean="0"/>
              <a:t>Chloroplast : </a:t>
            </a:r>
            <a:r>
              <a:rPr lang="bn-BD" sz="1400" dirty="0" smtClean="0"/>
              <a:t>সবুজ বর্ণের</a:t>
            </a:r>
            <a:r>
              <a:rPr lang="en-US" sz="1400" dirty="0" smtClean="0"/>
              <a:t>, photosynthesis </a:t>
            </a:r>
            <a:r>
              <a:rPr lang="bn-BD" sz="1400" dirty="0" smtClean="0"/>
              <a:t>প্রক্রিয়ায় খাদ্য তৈরী করা প্রধান কাজ। 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901" y="3698155"/>
            <a:ext cx="25908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7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87285"/>
            <a:ext cx="4572000" cy="123110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dirty="0" smtClean="0"/>
              <a:t>Mitochondrion : </a:t>
            </a:r>
            <a:r>
              <a:rPr lang="bn-BD" sz="1400" dirty="0" smtClean="0"/>
              <a:t>দুইস্তর বিশিষ্ট ঝিল্লি দারা </a:t>
            </a:r>
            <a:r>
              <a:rPr lang="bn-BD" sz="1400" dirty="0"/>
              <a:t>আবৃত।</a:t>
            </a:r>
            <a:r>
              <a:rPr lang="bn-BD" sz="1400" dirty="0" smtClean="0"/>
              <a:t>ঝিল্লিটি </a:t>
            </a:r>
            <a:r>
              <a:rPr lang="en-US" sz="1400" dirty="0" smtClean="0"/>
              <a:t>lipid and protein </a:t>
            </a:r>
            <a:r>
              <a:rPr lang="bn-BD" sz="1400" dirty="0" smtClean="0"/>
              <a:t>দ্বারা গঠিত। ভিতরের স্তর খাঁজ জুক্ত, এতে </a:t>
            </a:r>
            <a:r>
              <a:rPr lang="en-US" sz="1400" dirty="0" smtClean="0"/>
              <a:t>axiom </a:t>
            </a:r>
            <a:r>
              <a:rPr lang="bn-BD" sz="1400" dirty="0" smtClean="0"/>
              <a:t>থাকে। শক্তি উৎপাদন তথা শ্বসন,</a:t>
            </a:r>
            <a:r>
              <a:rPr lang="en-US" sz="1400" dirty="0" smtClean="0"/>
              <a:t>oxidative phosphorylation </a:t>
            </a:r>
            <a:r>
              <a:rPr lang="bn-BD" sz="1400" dirty="0" smtClean="0"/>
              <a:t>ও </a:t>
            </a:r>
            <a:r>
              <a:rPr lang="en-US" sz="1400" dirty="0" smtClean="0"/>
              <a:t>ETS </a:t>
            </a:r>
            <a:r>
              <a:rPr lang="bn-BD" sz="1400" dirty="0" smtClean="0"/>
              <a:t> ইত্যাদি কাজ </a:t>
            </a:r>
            <a:r>
              <a:rPr lang="en-US" sz="1400" dirty="0" smtClean="0"/>
              <a:t>mitochondria </a:t>
            </a:r>
            <a:r>
              <a:rPr lang="bn-BD" sz="1400" dirty="0"/>
              <a:t> </a:t>
            </a:r>
            <a:r>
              <a:rPr lang="bn-BD" sz="1400" dirty="0" smtClean="0"/>
              <a:t>তে হয় বলে একে কোষের শক্তি ঘর বলা হয়।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81000"/>
            <a:ext cx="2171700" cy="14906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81000"/>
            <a:ext cx="1371600" cy="15894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2362200"/>
            <a:ext cx="3505200" cy="144655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/>
              <a:t>Endoplasmic reticulum :</a:t>
            </a:r>
            <a:r>
              <a:rPr lang="bn-BD" dirty="0" smtClean="0"/>
              <a:t> </a:t>
            </a:r>
            <a:r>
              <a:rPr lang="bn-BD" sz="1400" dirty="0" smtClean="0"/>
              <a:t>কোষে মসৃণ ও অমসৃণ </a:t>
            </a:r>
            <a:r>
              <a:rPr lang="en-US" sz="1400" dirty="0" smtClean="0"/>
              <a:t>endoplasmic reticulum(ER) </a:t>
            </a:r>
            <a:r>
              <a:rPr lang="bn-BD" sz="1400" dirty="0" smtClean="0"/>
              <a:t>থাকে।</a:t>
            </a:r>
            <a:r>
              <a:rPr lang="en-US" sz="1400" dirty="0" smtClean="0"/>
              <a:t>ER </a:t>
            </a:r>
            <a:r>
              <a:rPr lang="bn-BD" sz="1400" dirty="0" smtClean="0"/>
              <a:t>গায়ে </a:t>
            </a:r>
            <a:r>
              <a:rPr lang="en-US" sz="1400" dirty="0" smtClean="0"/>
              <a:t> ribosome </a:t>
            </a:r>
            <a:r>
              <a:rPr lang="bn-BD" sz="1400" dirty="0" smtClean="0"/>
              <a:t>থাকলে তাকে অমসৃণ </a:t>
            </a:r>
            <a:r>
              <a:rPr lang="en-US" sz="1400" dirty="0" smtClean="0"/>
              <a:t>ER </a:t>
            </a:r>
            <a:r>
              <a:rPr lang="bn-BD" sz="1400" dirty="0" smtClean="0"/>
              <a:t>বলে। অমসৃণ </a:t>
            </a:r>
            <a:r>
              <a:rPr lang="en-US" sz="1400" dirty="0" smtClean="0"/>
              <a:t>ER</a:t>
            </a:r>
            <a:r>
              <a:rPr lang="bn-BD" sz="1400" dirty="0" smtClean="0"/>
              <a:t> </a:t>
            </a:r>
            <a:r>
              <a:rPr lang="en-US" sz="1400" dirty="0" smtClean="0"/>
              <a:t>protein synthesis</a:t>
            </a:r>
            <a:r>
              <a:rPr lang="bn-BD" sz="1400" dirty="0" smtClean="0"/>
              <a:t> করে।মসৃন </a:t>
            </a:r>
            <a:r>
              <a:rPr lang="en-US" sz="1400" dirty="0" smtClean="0"/>
              <a:t>ER </a:t>
            </a:r>
            <a:r>
              <a:rPr lang="bn-BD" sz="1400" dirty="0" smtClean="0"/>
              <a:t>লিপিড, হরমোন </a:t>
            </a:r>
            <a:r>
              <a:rPr lang="en-US" sz="1400" dirty="0" smtClean="0"/>
              <a:t>synthesis</a:t>
            </a:r>
            <a:r>
              <a:rPr lang="bn-BD" sz="1400" dirty="0" smtClean="0"/>
              <a:t> করে।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2124075" cy="21526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09850"/>
            <a:ext cx="2162175" cy="21145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5219581"/>
            <a:ext cx="3733800" cy="8002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Ribosome</a:t>
            </a:r>
            <a:r>
              <a:rPr lang="en-US" sz="1400" dirty="0" smtClean="0"/>
              <a:t>: </a:t>
            </a:r>
            <a:r>
              <a:rPr lang="bn-BD" sz="1400" dirty="0" smtClean="0"/>
              <a:t>গোলাকার, মুক্তবস্তাই বা </a:t>
            </a:r>
            <a:r>
              <a:rPr lang="en-US" sz="1400" dirty="0" smtClean="0"/>
              <a:t>ER</a:t>
            </a:r>
            <a:r>
              <a:rPr lang="bn-BD" sz="1400" dirty="0" smtClean="0"/>
              <a:t> এর গায়ে লেগে থাকে।এরা প্রোটিন দিয়ে তৈরি ।প্রোটিন </a:t>
            </a:r>
            <a:r>
              <a:rPr lang="en-US" sz="1400" dirty="0" smtClean="0"/>
              <a:t>synthesis </a:t>
            </a:r>
            <a:r>
              <a:rPr lang="bn-BD" sz="1400" dirty="0" smtClean="0"/>
              <a:t>হয় </a:t>
            </a:r>
            <a:r>
              <a:rPr lang="en-US" sz="1400" dirty="0" smtClean="0"/>
              <a:t>Ribosome</a:t>
            </a:r>
            <a:r>
              <a:rPr lang="bn-BD" sz="1400" dirty="0" smtClean="0"/>
              <a:t>এ। 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436" y="5334000"/>
            <a:ext cx="1757363" cy="1524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314950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6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3467100" cy="80021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Golgi body:</a:t>
            </a:r>
            <a:r>
              <a:rPr lang="bn-BD" sz="1400" dirty="0" smtClean="0"/>
              <a:t> চ্যাপ্টা,গোলাকার বা লম্বা হতে পারে। এটি লাইসোজম তৈরি করে ও পানি বের করে দেয়।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52400"/>
            <a:ext cx="3048000" cy="12989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2641937"/>
            <a:ext cx="2743200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Lysosome: </a:t>
            </a:r>
            <a:r>
              <a:rPr lang="bn-BD" sz="1400" dirty="0" smtClean="0"/>
              <a:t>বিভিন্ন এনজাইম ঝিল্লি দ্বারা আবদ্ধ হয়ে </a:t>
            </a:r>
            <a:r>
              <a:rPr lang="en-US" sz="1400" dirty="0" smtClean="0"/>
              <a:t>lysosome </a:t>
            </a:r>
            <a:r>
              <a:rPr lang="bn-BD" sz="1400" dirty="0" smtClean="0"/>
              <a:t>তৈরী হয়।</a:t>
            </a:r>
            <a:r>
              <a:rPr lang="en-US" sz="1400" dirty="0" smtClean="0"/>
              <a:t>phagocytosis</a:t>
            </a:r>
            <a:r>
              <a:rPr lang="bn-BD" sz="1400" dirty="0" smtClean="0"/>
              <a:t> প্রক্রিয়ায় জিবানু ভক্ষণ করা এর কাজ।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486025"/>
            <a:ext cx="2676525" cy="1704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075" y="2371725"/>
            <a:ext cx="2752725" cy="16573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1" y="4572000"/>
            <a:ext cx="2362200" cy="86177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Centrosome: animal cell </a:t>
            </a:r>
            <a:r>
              <a:rPr lang="bn-BD" sz="1400" dirty="0" smtClean="0"/>
              <a:t>এ বিদ্যমান। কোষ বিভাজনে সহায়তা করে।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5829181"/>
            <a:ext cx="3314700" cy="80021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en-US" dirty="0" smtClean="0"/>
              <a:t>cell vacuole: </a:t>
            </a:r>
            <a:r>
              <a:rPr lang="bn-BD" sz="1400" dirty="0" smtClean="0"/>
              <a:t>পরিণত </a:t>
            </a:r>
            <a:r>
              <a:rPr lang="en-US" dirty="0" smtClean="0"/>
              <a:t> </a:t>
            </a:r>
            <a:r>
              <a:rPr lang="bn-BD" sz="1400" dirty="0" smtClean="0"/>
              <a:t>কোষে কোষ কোষ গহব্বর বড় হয়।কোষরস  ধারন ও পানি সমতা রক্ষা করে।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419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3886200" cy="40318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Nucleus: </a:t>
            </a:r>
            <a:r>
              <a:rPr lang="bn-BD" sz="1400" dirty="0" smtClean="0"/>
              <a:t> ১৮৩১ </a:t>
            </a:r>
            <a:r>
              <a:rPr lang="bn-BD" sz="1400" smtClean="0"/>
              <a:t>সালে রবার্ট ব্রাউন </a:t>
            </a:r>
            <a:r>
              <a:rPr lang="bn-BD" sz="1400" dirty="0" smtClean="0"/>
              <a:t>এটি আবিষ্কার করেন।এটি কোষের যাবতীয় কাজ নিয়ত্রন করে।নিউক্লিয়াস নিন্মলিখিত অংশ নিয়ে গঠিত যথা -------</a:t>
            </a:r>
          </a:p>
          <a:p>
            <a:endParaRPr lang="bn-BD" sz="1400" dirty="0" smtClean="0"/>
          </a:p>
          <a:p>
            <a:r>
              <a:rPr lang="bn-BD" sz="1400" dirty="0" smtClean="0"/>
              <a:t>ক. নিউক্লিয়ার মেমব্রেনঃ দিস্তর বিশিষ্ট উপরের স্তর ছিদ্রযুক্ত  যা দ্রবের চলাচল নিয়ত্রন করে।</a:t>
            </a:r>
          </a:p>
          <a:p>
            <a:r>
              <a:rPr lang="bn-BD" sz="1400" dirty="0" smtClean="0"/>
              <a:t> </a:t>
            </a:r>
          </a:p>
          <a:p>
            <a:r>
              <a:rPr lang="bn-BD" sz="1400" dirty="0" smtClean="0"/>
              <a:t>খ. নিউক্লিওপ্লাজমঃ গাড় তরল পদার্থ বিশিষ্ট, নিউক্লিওলাস ও ক্রোমোজোম ধারন করে।</a:t>
            </a:r>
          </a:p>
          <a:p>
            <a:endParaRPr lang="bn-BD" sz="1400" dirty="0" smtClean="0"/>
          </a:p>
          <a:p>
            <a:r>
              <a:rPr lang="bn-BD" sz="1400" dirty="0" smtClean="0"/>
              <a:t>গ.নিউক্লিয়াসঃ অধিকতর ঘন </a:t>
            </a:r>
            <a:r>
              <a:rPr lang="en-US" sz="1400" dirty="0" smtClean="0"/>
              <a:t>DNA  </a:t>
            </a:r>
            <a:r>
              <a:rPr lang="bn-BD" sz="1400" dirty="0" smtClean="0"/>
              <a:t>ও </a:t>
            </a:r>
            <a:r>
              <a:rPr lang="en-US" sz="1400" dirty="0" smtClean="0"/>
              <a:t> Protein </a:t>
            </a:r>
            <a:r>
              <a:rPr lang="en-US" sz="1400" dirty="0"/>
              <a:t> </a:t>
            </a:r>
            <a:r>
              <a:rPr lang="en-US" sz="1400" dirty="0" smtClean="0"/>
              <a:t>synthesis</a:t>
            </a:r>
            <a:r>
              <a:rPr lang="bn-BD" sz="1400" dirty="0" smtClean="0"/>
              <a:t> করা এর কাজ। </a:t>
            </a:r>
          </a:p>
          <a:p>
            <a:endParaRPr lang="bn-BD" sz="1400" dirty="0" smtClean="0"/>
          </a:p>
          <a:p>
            <a:r>
              <a:rPr lang="bn-BD" sz="1400" dirty="0" smtClean="0"/>
              <a:t>ঘ. ক্রোমোজোমঃ সেন্ট্রোমিয়ার ক্রমনেমা,</a:t>
            </a:r>
            <a:r>
              <a:rPr lang="en-US" sz="1400" dirty="0" smtClean="0"/>
              <a:t>satellite </a:t>
            </a:r>
            <a:r>
              <a:rPr lang="bn-BD" sz="1400" dirty="0" smtClean="0"/>
              <a:t>নিয়ে গঠিত। এতে জিন বিদ্যমান যা প্রজাতির চারিত্রিক বৈশিষ্ট্য প্রকাশের জন্য দায়ী।</a:t>
            </a: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04800"/>
            <a:ext cx="2324100" cy="1971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952750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8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568</TotalTime>
  <Words>603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BCC</dc:creator>
  <cp:lastModifiedBy>BCC</cp:lastModifiedBy>
  <cp:revision>83</cp:revision>
  <dcterms:created xsi:type="dcterms:W3CDTF">2013-07-18T04:40:45Z</dcterms:created>
  <dcterms:modified xsi:type="dcterms:W3CDTF">2013-07-20T03:53:54Z</dcterms:modified>
</cp:coreProperties>
</file>